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75" r:id="rId3"/>
    <p:sldId id="472" r:id="rId4"/>
    <p:sldId id="473" r:id="rId5"/>
    <p:sldId id="484" r:id="rId6"/>
    <p:sldId id="476" r:id="rId7"/>
    <p:sldId id="477" r:id="rId8"/>
    <p:sldId id="482" r:id="rId9"/>
    <p:sldId id="483" r:id="rId10"/>
    <p:sldId id="478" r:id="rId11"/>
    <p:sldId id="479" r:id="rId12"/>
    <p:sldId id="480" r:id="rId13"/>
    <p:sldId id="481" r:id="rId14"/>
    <p:sldId id="474" r:id="rId15"/>
    <p:sldId id="466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1pPr>
    <a:lvl2pPr marL="321456" marR="0" indent="-321456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Pct val="100000"/>
      <a:buFont typeface="Arial"/>
      <a:buChar char="-"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2pPr>
    <a:lvl3pPr marL="0" marR="0" indent="6858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3pPr>
    <a:lvl4pPr marL="0" marR="0" indent="10287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4pPr>
    <a:lvl5pPr marL="0" marR="0" indent="13716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5pPr>
    <a:lvl6pPr marL="0" marR="0" indent="17145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6pPr>
    <a:lvl7pPr marL="0" marR="0" indent="20574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7pPr>
    <a:lvl8pPr marL="0" marR="0" indent="24003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8pPr>
    <a:lvl9pPr marL="0" marR="0" indent="2743200" algn="l" defTabSz="457200" rtl="0" fontAlgn="auto" latinLnBrk="0" hangingPunct="0">
      <a:lnSpc>
        <a:spcPct val="100000"/>
      </a:lnSpc>
      <a:spcBef>
        <a:spcPts val="800"/>
      </a:spcBef>
      <a:spcAft>
        <a:spcPts val="0"/>
      </a:spcAft>
      <a:buClr>
        <a:srgbClr val="000000"/>
      </a:buClr>
      <a:buSzTx/>
      <a:buFont typeface="Arial"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5612" autoAdjust="0"/>
  </p:normalViewPr>
  <p:slideViewPr>
    <p:cSldViewPr snapToGrid="0" snapToObjects="1">
      <p:cViewPr>
        <p:scale>
          <a:sx n="58" d="100"/>
          <a:sy n="58" d="100"/>
        </p:scale>
        <p:origin x="-331" y="-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9922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5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sp>
        <p:nvSpPr>
          <p:cNvPr id="17" name="Shape 17"/>
          <p:cNvSpPr/>
          <p:nvPr/>
        </p:nvSpPr>
        <p:spPr>
          <a:xfrm>
            <a:off x="1975" y="0"/>
            <a:ext cx="13017501" cy="226430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825542">
              <a:spcBef>
                <a:spcPts val="0"/>
              </a:spcBef>
              <a:buClr>
                <a:srgbClr val="FFFFFF"/>
              </a:buClr>
              <a:buFontTx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endParaRPr sz="5600"/>
          </a:p>
        </p:txBody>
      </p:sp>
      <p:pic>
        <p:nvPicPr>
          <p:cNvPr id="18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79" y="779751"/>
            <a:ext cx="2618197" cy="826415"/>
          </a:xfrm>
          <a:prstGeom prst="rect">
            <a:avLst/>
          </a:prstGeom>
          <a:ln w="12700"/>
        </p:spPr>
      </p:pic>
      <p:sp>
        <p:nvSpPr>
          <p:cNvPr id="19" name="Shape 19"/>
          <p:cNvSpPr>
            <a:spLocks noGrp="1"/>
          </p:cNvSpPr>
          <p:nvPr>
            <p:ph type="pic" sz="quarter" idx="13"/>
          </p:nvPr>
        </p:nvSpPr>
        <p:spPr>
          <a:xfrm>
            <a:off x="10402823" y="6162015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sz="quarter" idx="14"/>
          </p:nvPr>
        </p:nvSpPr>
        <p:spPr>
          <a:xfrm>
            <a:off x="8106385" y="6165991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5"/>
          </p:nvPr>
        </p:nvSpPr>
        <p:spPr>
          <a:xfrm>
            <a:off x="5803983" y="6162015"/>
            <a:ext cx="1955801" cy="19558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273300"/>
            <a:ext cx="10464800" cy="21209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4406900"/>
            <a:ext cx="10464800" cy="1752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12700" y="0"/>
            <a:ext cx="13017500" cy="1316286"/>
          </a:xfrm>
          <a:prstGeom prst="rect">
            <a:avLst/>
          </a:prstGeom>
          <a:solidFill>
            <a:srgbClr val="59B6E5"/>
          </a:solidFill>
          <a:effectLst>
            <a:outerShdw blurRad="50800" dist="38100" dir="27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825542">
              <a:spcBef>
                <a:spcPts val="0"/>
              </a:spcBef>
              <a:buClr>
                <a:srgbClr val="FFFFFF"/>
              </a:buClr>
              <a:buFontTx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5600"/>
          </a:p>
        </p:txBody>
      </p:sp>
      <p:pic>
        <p:nvPicPr>
          <p:cNvPr id="41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42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066800"/>
          </a:xfrm>
          <a:prstGeom prst="rect">
            <a:avLst/>
          </a:prstGeom>
        </p:spPr>
        <p:txBody>
          <a:bodyPr/>
          <a:lstStyle>
            <a:lvl1pPr>
              <a:defRPr sz="6401"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61" indent="-494645">
              <a:spcBef>
                <a:spcPts val="3800"/>
              </a:spcBef>
              <a:defRPr sz="3200"/>
            </a:lvl1pPr>
            <a:lvl2pPr marL="1256683" indent="-494645">
              <a:spcBef>
                <a:spcPts val="3800"/>
              </a:spcBef>
              <a:defRPr sz="3200"/>
            </a:lvl2pPr>
            <a:lvl3pPr marL="1701205" indent="-494645">
              <a:spcBef>
                <a:spcPts val="3800"/>
              </a:spcBef>
              <a:defRPr sz="3200"/>
            </a:lvl3pPr>
            <a:lvl4pPr marL="2145728" indent="-494645">
              <a:spcBef>
                <a:spcPts val="3800"/>
              </a:spcBef>
              <a:defRPr sz="3200"/>
            </a:lvl4pPr>
            <a:lvl5pPr marL="2590250" indent="-49464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27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29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130" name="Shape 130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54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56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157" name="Shape 15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635001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1"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635001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1"/>
            </a:lvl1pPr>
            <a:lvl2pPr marL="0" indent="0" algn="ctr">
              <a:spcBef>
                <a:spcPts val="0"/>
              </a:spcBef>
              <a:buSzTx/>
              <a:buNone/>
              <a:defRPr sz="3401"/>
            </a:lvl2pPr>
            <a:lvl3pPr marL="0" indent="0" algn="ctr">
              <a:spcBef>
                <a:spcPts val="0"/>
              </a:spcBef>
              <a:buSzTx/>
              <a:buNone/>
              <a:defRPr sz="3401"/>
            </a:lvl3pPr>
            <a:lvl4pPr marL="0" indent="0" algn="ctr">
              <a:spcBef>
                <a:spcPts val="0"/>
              </a:spcBef>
              <a:buSzTx/>
              <a:buNone/>
              <a:defRPr sz="3401"/>
            </a:lvl4pPr>
            <a:lvl5pPr marL="0" indent="0" algn="ctr">
              <a:spcBef>
                <a:spcPts val="0"/>
              </a:spcBef>
              <a:buSzTx/>
              <a:buNone/>
              <a:defRPr sz="34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197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199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7772401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61" indent="-494645">
              <a:spcBef>
                <a:spcPts val="3800"/>
              </a:spcBef>
              <a:defRPr sz="3200"/>
            </a:lvl1pPr>
            <a:lvl2pPr marL="1256683" indent="-494645">
              <a:spcBef>
                <a:spcPts val="3800"/>
              </a:spcBef>
              <a:defRPr sz="3200"/>
            </a:lvl2pPr>
            <a:lvl3pPr marL="1701205" indent="-494645">
              <a:spcBef>
                <a:spcPts val="3800"/>
              </a:spcBef>
              <a:defRPr sz="3200"/>
            </a:lvl3pPr>
            <a:lvl4pPr marL="2145728" indent="-494645">
              <a:spcBef>
                <a:spcPts val="3800"/>
              </a:spcBef>
              <a:defRPr sz="3200"/>
            </a:lvl4pPr>
            <a:lvl5pPr marL="2590250" indent="-49464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13004800" cy="8775700"/>
          </a:xfrm>
          <a:prstGeom prst="rect">
            <a:avLst/>
          </a:prstGeom>
          <a:solidFill>
            <a:srgbClr val="59B6E5"/>
          </a:solidFill>
          <a:ln>
            <a:miter lim="400000"/>
          </a:ln>
          <a:effectLst>
            <a:outerShdw blurRad="38100" dist="25400" dir="5400000" rotWithShape="0">
              <a:srgbClr val="929292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marL="57802" marR="57802" defTabSz="647732">
              <a:spcBef>
                <a:spcPts val="0"/>
              </a:spcBef>
              <a:buClrTx/>
              <a:buFontTx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pic>
        <p:nvPicPr>
          <p:cNvPr id="219" name="yellowSwoosh.png"/>
          <p:cNvPicPr>
            <a:picLocks/>
          </p:cNvPicPr>
          <p:nvPr/>
        </p:nvPicPr>
        <p:blipFill>
          <a:blip r:embed="rId2">
            <a:extLst/>
          </a:blip>
          <a:srcRect r="5378" b="7560"/>
          <a:stretch>
            <a:fillRect/>
          </a:stretch>
        </p:blipFill>
        <p:spPr>
          <a:xfrm>
            <a:off x="8026401" y="3899182"/>
            <a:ext cx="4978400" cy="48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221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61" indent="-494645">
              <a:spcBef>
                <a:spcPts val="3800"/>
              </a:spcBef>
              <a:defRPr sz="3200"/>
            </a:lvl1pPr>
            <a:lvl2pPr marL="1256683" indent="-494645">
              <a:spcBef>
                <a:spcPts val="3800"/>
              </a:spcBef>
              <a:defRPr sz="3200"/>
            </a:lvl2pPr>
            <a:lvl3pPr marL="1701205" indent="-494645">
              <a:spcBef>
                <a:spcPts val="3800"/>
              </a:spcBef>
              <a:defRPr sz="3200"/>
            </a:lvl3pPr>
            <a:lvl4pPr marL="2145728" indent="-494645">
              <a:spcBef>
                <a:spcPts val="3800"/>
              </a:spcBef>
              <a:defRPr sz="3200"/>
            </a:lvl4pPr>
            <a:lvl5pPr marL="2590250" indent="-49464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066800"/>
          </a:xfrm>
          <a:prstGeom prst="rect">
            <a:avLst/>
          </a:prstGeom>
        </p:spPr>
        <p:txBody>
          <a:bodyPr/>
          <a:lstStyle>
            <a:lvl1pPr>
              <a:defRPr sz="6401">
                <a:solidFill>
                  <a:srgbClr val="7D868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030C353C-BDAD-224B-AFAB-F6741E092E8A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F0B0-EA7D-784D-8D3D-B42D18B44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0" y="0"/>
            <a:ext cx="13017500" cy="1316286"/>
          </a:xfrm>
          <a:prstGeom prst="rect">
            <a:avLst/>
          </a:prstGeom>
          <a:solidFill>
            <a:srgbClr val="59B6E5"/>
          </a:solidFill>
          <a:effectLst>
            <a:outerShdw blurRad="50800" dist="38100" dir="2700000" rotWithShape="0">
              <a:srgbClr val="000000">
                <a:alpha val="3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825542">
              <a:spcBef>
                <a:spcPts val="0"/>
              </a:spcBef>
              <a:buClr>
                <a:srgbClr val="FFFFFF"/>
              </a:buClr>
              <a:buFontTx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5600"/>
          </a:p>
        </p:txBody>
      </p:sp>
      <p:pic>
        <p:nvPicPr>
          <p:cNvPr id="3" name="image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31428" y="9179611"/>
            <a:ext cx="3322116" cy="261290"/>
          </a:xfrm>
          <a:prstGeom prst="rect">
            <a:avLst/>
          </a:prstGeom>
          <a:ln w="12700"/>
        </p:spPr>
      </p:pic>
      <p:pic>
        <p:nvPicPr>
          <p:cNvPr id="4" name="image3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7015" y="8962757"/>
            <a:ext cx="1593563" cy="502997"/>
          </a:xfrm>
          <a:prstGeom prst="rect">
            <a:avLst/>
          </a:prstGeom>
          <a:ln w="12700"/>
        </p:spPr>
      </p:pic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algn="ctr" defTabSz="584229">
              <a:spcBef>
                <a:spcPts val="0"/>
              </a:spcBef>
              <a:buClrTx/>
              <a:buFontTx/>
              <a:defRPr sz="1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60" r:id="rId5"/>
    <p:sldLayoutId id="2147483663" r:id="rId6"/>
    <p:sldLayoutId id="2147483665" r:id="rId7"/>
    <p:sldLayoutId id="2147483666" r:id="rId8"/>
    <p:sldLayoutId id="2147483667" r:id="rId9"/>
  </p:sldLayoutIdLst>
  <p:transition spd="med"/>
  <p:txStyles>
    <p:title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1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45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333567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778089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222612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667134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022751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378369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733987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89605" marR="0" indent="-571529" algn="l" defTabSz="584229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7056"/>
            </a:lvl1pPr>
          </a:lstStyle>
          <a:p>
            <a:r>
              <a:rPr lang="en-US" dirty="0" smtClean="0"/>
              <a:t>Rotary District 6560</a:t>
            </a:r>
            <a:endParaRPr dirty="0"/>
          </a:p>
        </p:txBody>
      </p:sp>
      <p:sp>
        <p:nvSpPr>
          <p:cNvPr id="255" name="Shape 255"/>
          <p:cNvSpPr>
            <a:spLocks noGrp="1"/>
          </p:cNvSpPr>
          <p:nvPr>
            <p:ph type="subTitle" sz="quarter" idx="1"/>
          </p:nvPr>
        </p:nvSpPr>
        <p:spPr>
          <a:xfrm>
            <a:off x="1241333" y="5009066"/>
            <a:ext cx="1046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55018">
              <a:defRPr sz="3420"/>
            </a:pPr>
            <a:r>
              <a:rPr lang="en-US" dirty="0" smtClean="0"/>
              <a:t>November 2016</a:t>
            </a:r>
          </a:p>
          <a:p>
            <a:pPr defTabSz="555018">
              <a:defRPr sz="3420"/>
            </a:pPr>
            <a:endParaRPr lang="en-US" dirty="0"/>
          </a:p>
          <a:p>
            <a:pPr defTabSz="555018">
              <a:defRPr sz="3420"/>
            </a:pPr>
            <a:r>
              <a:rPr lang="en-US" dirty="0" smtClean="0"/>
              <a:t>Kurt Andre’</a:t>
            </a:r>
          </a:p>
          <a:p>
            <a:pPr defTabSz="555018">
              <a:defRPr sz="3420"/>
            </a:pPr>
            <a:endParaRPr dirty="0"/>
          </a:p>
          <a:p>
            <a:pPr defTabSz="555018">
              <a:defRPr sz="3989" b="1" spc="1196"/>
            </a:pPr>
            <a:endParaRPr dirty="0"/>
          </a:p>
        </p:txBody>
      </p:sp>
      <p:pic>
        <p:nvPicPr>
          <p:cNvPr id="256" name="Picture 255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2" y="6937343"/>
            <a:ext cx="2203697" cy="1573813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57" name="Picture 256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2903" y="6959854"/>
            <a:ext cx="2101661" cy="1573814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58" name="Picture 25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95890" y="6934234"/>
            <a:ext cx="2299405" cy="1714432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7" y="254000"/>
            <a:ext cx="12848683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Compelling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058" y="1470722"/>
            <a:ext cx="10464800" cy="7213600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smtClean="0"/>
              <a:t>“</a:t>
            </a:r>
            <a:r>
              <a:rPr lang="en-US" i="1" dirty="0"/>
              <a:t>To be the company that best understands and satisfies the product, service and self-fulfillment needs of women – globally</a:t>
            </a:r>
            <a:r>
              <a:rPr lang="en-US" i="1" dirty="0" smtClean="0"/>
              <a:t>,”</a:t>
            </a:r>
          </a:p>
          <a:p>
            <a:r>
              <a:rPr lang="en-US" i="1" dirty="0"/>
              <a:t>Our vision is to be earth’s most customer centric </a:t>
            </a:r>
            <a:r>
              <a:rPr lang="en-US" i="1" dirty="0" smtClean="0"/>
              <a:t>company</a:t>
            </a:r>
          </a:p>
          <a:p>
            <a:r>
              <a:rPr lang="en-US" i="1" dirty="0"/>
              <a:t>Our history is rich. Our future is dynamic. We are </a:t>
            </a:r>
            <a:r>
              <a:rPr lang="en-US" i="1" dirty="0" smtClean="0"/>
              <a:t>_______ </a:t>
            </a:r>
            <a:r>
              <a:rPr lang="en-US" i="1" dirty="0"/>
              <a:t>and the spirit of invention is what drives us</a:t>
            </a:r>
            <a:r>
              <a:rPr lang="en-US" i="1" dirty="0" smtClean="0"/>
              <a:t>.</a:t>
            </a:r>
          </a:p>
          <a:p>
            <a:r>
              <a:rPr lang="en-US" i="1" dirty="0"/>
              <a:t>To put joy in kids’ hearts and a smile on parents’ faces</a:t>
            </a:r>
            <a:r>
              <a:rPr lang="en-US" i="1" dirty="0" smtClean="0"/>
              <a:t>.</a:t>
            </a:r>
          </a:p>
          <a:p>
            <a:r>
              <a:rPr lang="en-US" i="1" dirty="0"/>
              <a:t>Helping People Around the World Eat and Live Better</a:t>
            </a:r>
            <a:r>
              <a:rPr lang="en-US" i="1" dirty="0" smtClean="0"/>
              <a:t>.</a:t>
            </a:r>
          </a:p>
          <a:p>
            <a:r>
              <a:rPr lang="en-US" i="1" dirty="0"/>
              <a:t>To bring inspiration and innovation to every athlete in the world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To make people happy!</a:t>
            </a:r>
          </a:p>
          <a:p>
            <a:r>
              <a:rPr lang="en-US" i="1" dirty="0"/>
              <a:t>Worldwide Leader in retail.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54000"/>
            <a:ext cx="12467063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509" y="2492917"/>
            <a:ext cx="847275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31" y="254000"/>
            <a:ext cx="12467063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Tacit Leadership</a:t>
            </a:r>
            <a:endParaRPr lang="en-US" dirty="0"/>
          </a:p>
        </p:txBody>
      </p:sp>
      <p:pic>
        <p:nvPicPr>
          <p:cNvPr id="4098" name="Picture 2" descr="C:\Users\Bill\Desktop\New folder\Batting C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88" y="1528352"/>
            <a:ext cx="10678886" cy="71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4" y="254000"/>
            <a:ext cx="12781776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always involve loss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Sometimes it</a:t>
            </a:r>
            <a:r>
              <a:rPr lang="mr-IN" dirty="0" smtClean="0"/>
              <a:t>’</a:t>
            </a:r>
            <a:r>
              <a:rPr lang="en-US" dirty="0" smtClean="0"/>
              <a:t>s the loss of irresponsibility</a:t>
            </a:r>
          </a:p>
          <a:p>
            <a:r>
              <a:rPr lang="en-US" dirty="0" smtClean="0"/>
              <a:t>Organizational resistance</a:t>
            </a:r>
          </a:p>
          <a:p>
            <a:r>
              <a:rPr lang="en-US" dirty="0" smtClean="0"/>
              <a:t>Preserve the Code, Stimulate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-216829"/>
            <a:ext cx="12759473" cy="1778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The Well-Defined Leader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150" y="1561171"/>
            <a:ext cx="5911385" cy="72136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esistance</a:t>
            </a:r>
          </a:p>
          <a:p>
            <a:r>
              <a:rPr lang="en-US" dirty="0"/>
              <a:t>C</a:t>
            </a:r>
            <a:r>
              <a:rPr lang="en-US" dirty="0" smtClean="0"/>
              <a:t>onflict</a:t>
            </a:r>
          </a:p>
          <a:p>
            <a:r>
              <a:rPr lang="en-US" dirty="0" smtClean="0"/>
              <a:t>Boundaries</a:t>
            </a:r>
          </a:p>
          <a:p>
            <a:r>
              <a:rPr lang="en-US" dirty="0" smtClean="0"/>
              <a:t>Pacing</a:t>
            </a:r>
          </a:p>
          <a:p>
            <a:r>
              <a:rPr lang="en-US" dirty="0" smtClean="0"/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8285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Shape 1977"/>
          <p:cNvSpPr>
            <a:spLocks noGrp="1"/>
          </p:cNvSpPr>
          <p:nvPr>
            <p:ph type="ctrTitle"/>
          </p:nvPr>
        </p:nvSpPr>
        <p:spPr>
          <a:xfrm>
            <a:off x="670282" y="3349626"/>
            <a:ext cx="10464801" cy="2120900"/>
          </a:xfrm>
          <a:prstGeom prst="rect">
            <a:avLst/>
          </a:prstGeom>
        </p:spPr>
        <p:txBody>
          <a:bodyPr/>
          <a:lstStyle>
            <a:lvl1pPr>
              <a:defRPr i="1" cap="small"/>
            </a:lvl1pPr>
          </a:lstStyle>
          <a:p>
            <a:r>
              <a:t>Thank You</a:t>
            </a:r>
          </a:p>
        </p:txBody>
      </p:sp>
      <p:sp>
        <p:nvSpPr>
          <p:cNvPr id="1978" name="Shape 1978"/>
          <p:cNvSpPr>
            <a:spLocks noGrp="1"/>
          </p:cNvSpPr>
          <p:nvPr>
            <p:ph type="subTitle" sz="quarter" idx="1"/>
          </p:nvPr>
        </p:nvSpPr>
        <p:spPr>
          <a:xfrm>
            <a:off x="5698979" y="775670"/>
            <a:ext cx="7020318" cy="1488634"/>
          </a:xfrm>
          <a:prstGeom prst="rect">
            <a:avLst/>
          </a:prstGeom>
        </p:spPr>
        <p:txBody>
          <a:bodyPr/>
          <a:lstStyle/>
          <a:p>
            <a:pPr algn="ctr" defTabSz="344694">
              <a:defRPr sz="2124" b="1" i="1">
                <a:solidFill>
                  <a:srgbClr val="7C86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“Life is too precious to spend unnecessary moments in misery. </a:t>
            </a:r>
          </a:p>
          <a:p>
            <a:pPr algn="ctr" defTabSz="344694">
              <a:defRPr sz="2124" b="1" i="1">
                <a:solidFill>
                  <a:srgbClr val="7C86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Whatever you do, make it sweet!”</a:t>
            </a:r>
          </a:p>
          <a:p>
            <a:pPr algn="ctr" defTabSz="344694">
              <a:defRPr sz="1651" b="1">
                <a:solidFill>
                  <a:srgbClr val="7C868F"/>
                </a:solidFill>
                <a:effectLst>
                  <a:outerShdw blurRad="22479" dist="22479" dir="270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 defTabSz="344694">
              <a:defRPr sz="1651" b="1">
                <a:solidFill>
                  <a:srgbClr val="7C86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—Candace Fitzpatrick</a:t>
            </a:r>
          </a:p>
        </p:txBody>
      </p:sp>
      <p:sp>
        <p:nvSpPr>
          <p:cNvPr id="1979" name="Shape 1979"/>
          <p:cNvSpPr/>
          <p:nvPr/>
        </p:nvSpPr>
        <p:spPr>
          <a:xfrm>
            <a:off x="889327" y="5464175"/>
            <a:ext cx="104648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Kurt André</a:t>
            </a:r>
          </a:p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kandre@tagconsulting.org</a:t>
            </a:r>
          </a:p>
          <a:p>
            <a:pPr defTabSz="584229">
              <a:spcBef>
                <a:spcPts val="1000"/>
              </a:spcBef>
              <a:buClrTx/>
              <a:buFontTx/>
              <a:defRPr sz="3600" spc="360">
                <a:solidFill>
                  <a:srgbClr val="FFFFFF"/>
                </a:solidFill>
                <a:uFillTx/>
              </a:defRPr>
            </a:pPr>
            <a:r>
              <a:rPr sz="3600"/>
              <a:t>703-200-3495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627938" y="0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Change is Accelerating</a:t>
            </a:r>
          </a:p>
        </p:txBody>
      </p:sp>
      <p:pic>
        <p:nvPicPr>
          <p:cNvPr id="78" name="image4.jpg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60925" y="1625600"/>
            <a:ext cx="10238346" cy="7317678"/>
          </a:xfrm>
          <a:prstGeom prst="rect">
            <a:avLst/>
          </a:prstGeom>
          <a:ln w="12700"/>
          <a:effectLst>
            <a:outerShdw blurRad="50800" dist="635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58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771" y="3807262"/>
            <a:ext cx="5307980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“If you don’t like change, you’ll like irrelevance even less</a:t>
            </a:r>
            <a:r>
              <a:rPr kumimoji="0" lang="mr-IN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…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”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26" name="Picture 2" descr="C:\Users\Bill\Desktop\New folder\Irrelevence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0" y="2100128"/>
            <a:ext cx="5055316" cy="64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-481980"/>
            <a:ext cx="11887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Failure 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61" y="2831171"/>
            <a:ext cx="10464800" cy="721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70% - 80% of change initiatives fail</a:t>
            </a:r>
          </a:p>
          <a:p>
            <a:r>
              <a:rPr lang="en-US" dirty="0" smtClean="0"/>
              <a:t>60% - 80% of mergers or acquisitions fail</a:t>
            </a:r>
          </a:p>
          <a:p>
            <a:r>
              <a:rPr lang="en-US" dirty="0" smtClean="0"/>
              <a:t>50% - 80% of innovation efforts fail</a:t>
            </a:r>
          </a:p>
          <a:p>
            <a:r>
              <a:rPr lang="en-US" dirty="0" smtClean="0"/>
              <a:t>After 5 years 50% of start up businesses fail</a:t>
            </a:r>
          </a:p>
          <a:p>
            <a:r>
              <a:rPr lang="en-US" dirty="0" smtClean="0"/>
              <a:t>After 10 years 70% of start up businesses fail</a:t>
            </a:r>
            <a:endParaRPr lang="en-US" sz="85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urgency</a:t>
            </a:r>
            <a:r>
              <a:rPr lang="mr-IN" dirty="0" smtClean="0"/>
              <a:t>…</a:t>
            </a:r>
            <a:r>
              <a:rPr lang="en-US" dirty="0" smtClean="0"/>
              <a:t> where is it?</a:t>
            </a:r>
          </a:p>
          <a:p>
            <a:r>
              <a:rPr lang="en-US" dirty="0" smtClean="0"/>
              <a:t>Is there something we’re doing that doesn’t present us as attractional to the next generation?</a:t>
            </a:r>
          </a:p>
          <a:p>
            <a:r>
              <a:rPr lang="en-US" dirty="0" smtClean="0"/>
              <a:t>What’s wrong with these millennials and why won’t they join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697" y="-178419"/>
            <a:ext cx="10464800" cy="1650380"/>
          </a:xfrm>
        </p:spPr>
        <p:txBody>
          <a:bodyPr/>
          <a:lstStyle/>
          <a:p>
            <a:r>
              <a:rPr lang="en-US" dirty="0" smtClean="0"/>
              <a:t>Change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419" y="4109528"/>
            <a:ext cx="10464800" cy="15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868"/>
            <a:ext cx="10464800" cy="1284868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Disequilibrium</a:t>
            </a:r>
            <a:endParaRPr lang="en-US"/>
          </a:p>
        </p:txBody>
      </p:sp>
      <p:pic>
        <p:nvPicPr>
          <p:cNvPr id="2050" name="Picture 2" descr="C:\Users\Bill\Desktop\New folder\See Sa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48" y="2103118"/>
            <a:ext cx="9443759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08069" y="1438636"/>
            <a:ext cx="7645400" cy="664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14046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ll\Desktop\New folder\Wooden Bu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01" y="1319953"/>
            <a:ext cx="10392546" cy="72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 Grey Test Theme</Template>
  <TotalTime>943</TotalTime>
  <Words>285</Words>
  <Application>Microsoft Office PowerPoint</Application>
  <PresentationFormat>Custom</PresentationFormat>
  <Paragraphs>47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Rotary District 6560</vt:lpstr>
      <vt:lpstr>Change is Accelerating</vt:lpstr>
      <vt:lpstr>PowerPoint Presentation</vt:lpstr>
      <vt:lpstr>Failure Rate of Change</vt:lpstr>
      <vt:lpstr>PowerPoint Presentation</vt:lpstr>
      <vt:lpstr>Change Formula</vt:lpstr>
      <vt:lpstr>Disequilibrium</vt:lpstr>
      <vt:lpstr>PowerPoint Presentation</vt:lpstr>
      <vt:lpstr>PowerPoint Presentation</vt:lpstr>
      <vt:lpstr>Compelling Vision</vt:lpstr>
      <vt:lpstr>Path Forward</vt:lpstr>
      <vt:lpstr>Tacit Leadership</vt:lpstr>
      <vt:lpstr>Cost of Change</vt:lpstr>
      <vt:lpstr>The Well-Defined Leader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1.0/3.0/Large Group Deck</dc:title>
  <dc:creator>Bill</dc:creator>
  <cp:lastModifiedBy>Bill</cp:lastModifiedBy>
  <cp:revision>51</cp:revision>
  <dcterms:created xsi:type="dcterms:W3CDTF">2016-11-05T12:18:45Z</dcterms:created>
  <dcterms:modified xsi:type="dcterms:W3CDTF">2016-12-12T00:54:45Z</dcterms:modified>
</cp:coreProperties>
</file>